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9" r:id="rId4"/>
    <p:sldId id="260" r:id="rId5"/>
    <p:sldId id="272" r:id="rId6"/>
    <p:sldId id="266" r:id="rId7"/>
    <p:sldId id="273" r:id="rId8"/>
    <p:sldId id="263" r:id="rId9"/>
    <p:sldId id="265" r:id="rId10"/>
    <p:sldId id="287" r:id="rId11"/>
    <p:sldId id="288" r:id="rId12"/>
    <p:sldId id="2513" r:id="rId13"/>
    <p:sldId id="268" r:id="rId14"/>
    <p:sldId id="2504" r:id="rId15"/>
    <p:sldId id="269" r:id="rId16"/>
    <p:sldId id="2497" r:id="rId17"/>
    <p:sldId id="2488" r:id="rId18"/>
    <p:sldId id="2759" r:id="rId19"/>
    <p:sldId id="2749" r:id="rId20"/>
    <p:sldId id="2760" r:id="rId21"/>
    <p:sldId id="277" r:id="rId22"/>
    <p:sldId id="278" r:id="rId23"/>
    <p:sldId id="24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87" d="100"/>
          <a:sy n="87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5E51E-82CB-4D97-8C11-59BAD6AB5EAC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D0796-52D5-4E68-8E33-44B53F5B6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photo to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48BAC-2C64-4691-ACBE-B4A39BA8C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455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World Health Organization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DFE9F-E9E8-2B49-B4C4-4764C2828D52}" type="datetime3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 November 2022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8C1C1D-BAA5-284F-8DC1-8B1EAA4C3F1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6513" y="744538"/>
            <a:ext cx="4760912" cy="3570287"/>
          </a:xfrm>
          <a:ln/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6475" y="4540250"/>
            <a:ext cx="5349875" cy="4313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09" tIns="43204" rIns="86409" bIns="43204"/>
          <a:lstStyle/>
          <a:p>
            <a:endParaRPr lang="en-GB" altLang="en-US" sz="1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9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Virus hunter – interest with board gam</a:t>
            </a:r>
            <a:r>
              <a:rPr lang="en-US" baseline="0" dirty="0"/>
              <a:t>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48BAC-2C64-4691-ACBE-B4A39BA8C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65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better job of linking to the figure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48BAC-2C64-4691-ACBE-B4A39BA8C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721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80CF9D-CA32-4143-A1F4-C040989967C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2037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Define CAFOs</a:t>
            </a:r>
          </a:p>
        </p:txBody>
      </p:sp>
    </p:spTree>
    <p:extLst>
      <p:ext uri="{BB962C8B-B14F-4D97-AF65-F5344CB8AC3E}">
        <p14:creationId xmlns:p14="http://schemas.microsoft.com/office/powerpoint/2010/main" val="2821020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may think of in NC</a:t>
            </a:r>
          </a:p>
          <a:p>
            <a:endParaRPr lang="en-US" dirty="0"/>
          </a:p>
          <a:p>
            <a:r>
              <a:rPr lang="en-US" dirty="0"/>
              <a:t>Not only an</a:t>
            </a:r>
            <a:r>
              <a:rPr lang="en-US" baseline="0" dirty="0"/>
              <a:t> environmental issue, but also a public perception problem. Need to engage on multiple levels farmer, industry and community. </a:t>
            </a:r>
          </a:p>
          <a:p>
            <a:endParaRPr lang="en-US" baseline="0" dirty="0"/>
          </a:p>
          <a:p>
            <a:r>
              <a:rPr lang="en-US" baseline="0" dirty="0"/>
              <a:t>Community needs to understand what is in the waste without NYT doing scandalous stories and the farmer needs to feel secure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48BAC-2C64-4691-ACBE-B4A39BA8C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77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reality is that in NC we have many</a:t>
            </a:r>
            <a:r>
              <a:rPr lang="en-US" baseline="0" dirty="0"/>
              <a:t> CAFOs</a:t>
            </a:r>
          </a:p>
          <a:p>
            <a:endParaRPr lang="en-US" baseline="0" dirty="0"/>
          </a:p>
          <a:p>
            <a:r>
              <a:rPr lang="en-US" baseline="0" dirty="0"/>
              <a:t>Pink= hog</a:t>
            </a:r>
          </a:p>
          <a:p>
            <a:r>
              <a:rPr lang="en-US" baseline="0" dirty="0"/>
              <a:t>Purple = cattle</a:t>
            </a:r>
          </a:p>
          <a:p>
            <a:r>
              <a:rPr lang="en-US" baseline="0" dirty="0"/>
              <a:t>Yellow = poultry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48BAC-2C64-4691-ACBE-B4A39BA8C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1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reality is that in NC we have many</a:t>
            </a:r>
            <a:r>
              <a:rPr lang="en-US" baseline="0" dirty="0"/>
              <a:t> CAFOs</a:t>
            </a:r>
          </a:p>
          <a:p>
            <a:endParaRPr lang="en-US" baseline="0" dirty="0"/>
          </a:p>
          <a:p>
            <a:r>
              <a:rPr lang="en-US" baseline="0" dirty="0"/>
              <a:t>Pink= hog</a:t>
            </a:r>
          </a:p>
          <a:p>
            <a:r>
              <a:rPr lang="en-US" baseline="0" dirty="0"/>
              <a:t>Purple = cattle</a:t>
            </a:r>
          </a:p>
          <a:p>
            <a:r>
              <a:rPr lang="en-US" baseline="0" dirty="0"/>
              <a:t>Yellow = poultry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48BAC-2C64-4691-ACBE-B4A39BA8C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869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current surveillance – catching a pig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48BAC-2C64-4691-ACBE-B4A39BA8C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7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cases were associated with the storage and handling of fish products – cod and salmon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391CA-D69D-4650-9F9B-E479C9D19F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18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D937-DFFC-EB19-0591-74CCC1F7F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BEB0C-5181-D21F-750E-553804475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0FA8A-0B5A-1E41-E355-36449915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9A9E7-E193-ECA7-5AE7-4587332A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ED6ED-0570-A5B0-1FE2-37DB7137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4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C72D-E4D7-4230-2345-0B340BE0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306FB-F5FE-7ABE-9B15-D3353682F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18C1-6311-AC88-61D9-EAA11FFD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246A4-8310-1628-3E46-470D7E51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01CB6-492D-B8AF-FBA8-F316B4A0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503943-9BB1-0D15-F61E-AFEEE94EF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D7949-283E-E25F-66B7-D4281237B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307CA-DF91-3FA1-8D90-62AB646C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1E42E-5135-BEF8-916E-AB3A0B99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E53DD-86F5-CA19-2123-93A8EBBD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4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0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8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29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8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46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29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2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6134-F6FB-16D6-072B-BDD67478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A0EEC-861A-7E03-B9E3-1D1905438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9544-A904-681B-A54C-8E897E62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4DF17-B8D9-4760-F181-B75CC729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95F1B-2FEC-1F74-782D-C2EB9CC3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99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9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0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57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95983-1FA4-2341-ABC2-8959BCC25561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ED0C-F659-1848-935F-F88995CB22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12"/>
            <a:ext cx="12192000" cy="835783"/>
          </a:xfrm>
          <a:prstGeom prst="rect">
            <a:avLst/>
          </a:prstGeom>
          <a:gradFill flip="none" rotWithShape="1">
            <a:gsLst>
              <a:gs pos="10000">
                <a:schemeClr val="accent5">
                  <a:lumMod val="20000"/>
                  <a:lumOff val="80000"/>
                </a:schemeClr>
              </a:gs>
              <a:gs pos="55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 Biohub Logo V2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4" t="34388" r="58249" b="34254"/>
          <a:stretch/>
        </p:blipFill>
        <p:spPr>
          <a:xfrm>
            <a:off x="210829" y="64243"/>
            <a:ext cx="1102342" cy="1113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11138" y="1327150"/>
            <a:ext cx="11804650" cy="48799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597025" y="64244"/>
            <a:ext cx="9337675" cy="733756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4000"/>
            </a:lvl1pPr>
          </a:lstStyle>
          <a:p>
            <a:pPr lvl="0"/>
            <a:r>
              <a:rPr lang="en-US" dirty="0"/>
              <a:t>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66819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741F2-3A94-DCA4-8A5C-4178B3EC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FBE97-6F81-381E-5352-2A6DCC950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5959D-0392-A894-EB17-40CE7499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56FD-DBA2-48AE-054D-39430034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C2A0-E1A8-E8F6-7825-8672F5BA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1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799D-4A62-CFF6-1D8E-3681B13A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6AB65-5335-92F0-4F99-F79B70CC4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8A7D2-BC68-CC4C-582B-21AAB23D8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84E8-E519-D79B-41FF-C5D6B890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45E83-C20C-EEBC-6196-E5E6016C4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C07F4-92FB-CFD5-8DF7-D09F75C2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1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AB4E-920D-C448-37D8-0C13FEE83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C00F1-4BEA-56EE-F09F-54DEBB8EE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2B138-F7B8-14CB-86D4-BB3C83EA7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D5BED-4CAD-C8DA-C29D-3F91C8229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F4988-327A-6D80-D48B-2BA6E0233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F9281-CED9-649D-7C59-5B7A7535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3942B-CCE0-AE36-D98E-09604774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9496A-C812-BB5F-F97C-E868BBD0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1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80F3B-B2A9-443B-D2C3-95751C61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13E767-208F-4821-2BE6-853DFDCF8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9984E-D66E-926F-F852-E54C90F3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F34F9-9469-CFA0-2F3D-613F8BCF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D200BC-1AB5-B509-0165-3F08D096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5F485-0A05-2507-ACF6-A0ECE7ED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B8137-6C8C-75DC-595A-5F86DA9A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9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789B-2EE5-C613-F286-D1607298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62183-AA84-8F05-4A4A-7D29B2A4D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D217F-F0D0-C0B3-6251-113D7C994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2ED75-1DD6-CEF6-707A-AE3F6F78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583A2-DBED-50BE-3CD2-C6038E71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83CFA-163B-8376-010E-43EDA5C4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3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707F-117F-8908-E0F1-6AAF8A94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723C1-ABEA-9491-D622-76B304C71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D1DE3-92FA-0475-846A-DD79B219A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3F3B3-A05D-1925-D12D-34E1040A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987BC-8A00-42D6-FBC2-23EB9822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83CD0-2A64-1CDE-A748-AB6E23FD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2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2B63B-3E3D-051D-7044-E4DABA07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D7D6C-85A4-35AA-9C6E-B9F69620E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993F3-FF8C-0535-FC39-1EBC5581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E895D-0C85-C42A-6BE3-D29B7BE8C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19C1-ED0D-0483-16FB-93C4028EC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0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14E1-A664-4A39-B3B9-9A8D38AED3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7763-E167-4452-A3F1-53C24F905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12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htning Talks&#10;Monday, November 14 at 2pm">
            <a:extLst>
              <a:ext uri="{FF2B5EF4-FFF2-40B4-BE49-F238E27FC236}">
                <a16:creationId xmlns:a16="http://schemas.microsoft.com/office/drawing/2014/main" id="{30EB2A59-EAFA-3AE6-84F9-8B41F619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79" y="0"/>
            <a:ext cx="9608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49" y="1018377"/>
            <a:ext cx="10082219" cy="46911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2974" y="6088396"/>
            <a:ext cx="9748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Mercury Text G1 A"/>
                <a:ea typeface="+mn-ea"/>
                <a:cs typeface="+mn-cs"/>
              </a:rPr>
              <a:t>Waterkeeper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Mercury Text G1 A"/>
                <a:ea typeface="+mn-ea"/>
                <a:cs typeface="+mn-cs"/>
              </a:rPr>
              <a:t> Alliance and the Environmental Working Group used public data to create maps of CAFO locations in North Carolina in 2016. For more information and interactive maps, visit https://www.ewg.org/interactive-maps/2016_north_carolina_animal_feeding_operations.php#.W6KBLPZReUk.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298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49" y="1012027"/>
            <a:ext cx="10082219" cy="46911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2974" y="6088396"/>
            <a:ext cx="9748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Mercury Text G1 A"/>
                <a:ea typeface="+mn-ea"/>
                <a:cs typeface="+mn-cs"/>
              </a:rPr>
              <a:t>Waterkeeper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Mercury Text G1 A"/>
                <a:ea typeface="+mn-ea"/>
                <a:cs typeface="+mn-cs"/>
              </a:rPr>
              <a:t> Alliance and the Environmental Working Group used public data to create maps of CAFO locations in North Carolina in 2016. For more information and interactive maps, visit https://www.ewg.org/interactive-maps/2016_north_carolina_animal_feeding_operations.php#.W6KBLPZReUk.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C282E5-4E27-4EC3-8CC7-7F8E1B489DA2}"/>
              </a:ext>
            </a:extLst>
          </p:cNvPr>
          <p:cNvSpPr/>
          <p:nvPr/>
        </p:nvSpPr>
        <p:spPr>
          <a:xfrm>
            <a:off x="6902450" y="2971800"/>
            <a:ext cx="704850" cy="6540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08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56267"/>
            <a:ext cx="6993468" cy="5529157"/>
          </a:xfrm>
        </p:spPr>
        <p:txBody>
          <a:bodyPr>
            <a:normAutofit/>
          </a:bodyPr>
          <a:lstStyle/>
          <a:p>
            <a:r>
              <a:rPr lang="en-US" dirty="0"/>
              <a:t>Disadvantages:</a:t>
            </a:r>
          </a:p>
          <a:p>
            <a:pPr lvl="1"/>
            <a:r>
              <a:rPr lang="en-US" sz="2800" dirty="0"/>
              <a:t>Disrupts production</a:t>
            </a:r>
          </a:p>
          <a:p>
            <a:pPr lvl="1"/>
            <a:r>
              <a:rPr lang="en-US" sz="2800" dirty="0"/>
              <a:t>Undue stress on animals</a:t>
            </a:r>
          </a:p>
          <a:p>
            <a:pPr lvl="1"/>
            <a:r>
              <a:rPr lang="en-US" sz="2800" dirty="0"/>
              <a:t>Compromises biosecurity</a:t>
            </a:r>
          </a:p>
          <a:p>
            <a:pPr lvl="1"/>
            <a:r>
              <a:rPr lang="en-US" sz="2800" dirty="0"/>
              <a:t>Fear of economic backlash</a:t>
            </a:r>
          </a:p>
          <a:p>
            <a:pPr lvl="1"/>
            <a:r>
              <a:rPr lang="en-US" sz="2800" dirty="0"/>
              <a:t>Expensive</a:t>
            </a:r>
          </a:p>
          <a:p>
            <a:pPr lvl="1"/>
            <a:r>
              <a:rPr lang="en-US" sz="2800" dirty="0"/>
              <a:t>Humans often serve as sentinels for novel diseases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8850" y="375114"/>
            <a:ext cx="7886700" cy="668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Current Surveillance</a:t>
            </a:r>
          </a:p>
        </p:txBody>
      </p:sp>
      <p:pic>
        <p:nvPicPr>
          <p:cNvPr id="3" name="Picture 2" descr="Swabbing a pi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220" y="1303867"/>
            <a:ext cx="4116763" cy="30818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257801"/>
            <a:ext cx="899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Surveillance methods that </a:t>
            </a: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less invasive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more </a:t>
            </a: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readily accepted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production managers are needed</a:t>
            </a:r>
          </a:p>
        </p:txBody>
      </p:sp>
    </p:spTree>
    <p:extLst>
      <p:ext uri="{BB962C8B-B14F-4D97-AF65-F5344CB8AC3E}">
        <p14:creationId xmlns:p14="http://schemas.microsoft.com/office/powerpoint/2010/main" val="253750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5E733-24F1-4619-8A92-68450951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7B17A-261A-4661-BC39-BEC0E9EED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FCF315-509F-4EFE-8156-FE104FCE1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042987"/>
            <a:ext cx="88011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82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Slurry Sampling</a:t>
            </a:r>
          </a:p>
        </p:txBody>
      </p:sp>
      <p:pic>
        <p:nvPicPr>
          <p:cNvPr id="1030" name="Picture 6" descr="Image result for centrifu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663" y="2636763"/>
            <a:ext cx="3632154" cy="368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pig ba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15" y="2177990"/>
            <a:ext cx="5762648" cy="384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ilution of wastewa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729" y="588739"/>
            <a:ext cx="4053048" cy="220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wine slur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66" y="874736"/>
            <a:ext cx="31242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8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F6C9ED-01FC-6442-BD75-9AC338E6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A95983-1FA4-2341-ABC2-8959BCC2556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D5CB4B-F025-2D44-ABA4-3CB2E4C8D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68CC2-D05B-164C-9AC3-2933981A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CED0C-F659-1848-935F-F88995CB22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DFCF83-1561-B642-8AA9-50AAA415FA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Viral breakdown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9C208D-4678-1F44-A0B0-47544F65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1" y="2501946"/>
            <a:ext cx="8550060" cy="23907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AB7F2D-E6F4-7249-BBD6-71FDF6641757}"/>
              </a:ext>
            </a:extLst>
          </p:cNvPr>
          <p:cNvCxnSpPr>
            <a:cxnSpLocks/>
          </p:cNvCxnSpPr>
          <p:nvPr/>
        </p:nvCxnSpPr>
        <p:spPr>
          <a:xfrm>
            <a:off x="7080250" y="2309978"/>
            <a:ext cx="784225" cy="63642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C7E4A75-BABD-8F4F-AACC-05E0DE26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136525"/>
            <a:ext cx="1346200" cy="403860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0ED792-52EB-1E4D-8A2F-EB63886B3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1216402"/>
            <a:ext cx="2273300" cy="1574800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22D034B-595B-A94F-A876-BE10B8C13BEF}"/>
              </a:ext>
            </a:extLst>
          </p:cNvPr>
          <p:cNvCxnSpPr>
            <a:cxnSpLocks/>
          </p:cNvCxnSpPr>
          <p:nvPr/>
        </p:nvCxnSpPr>
        <p:spPr>
          <a:xfrm flipV="1">
            <a:off x="7940675" y="2159893"/>
            <a:ext cx="816822" cy="46829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378A567-6629-9A4B-8E9D-2939CEA0B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225" y="1137374"/>
            <a:ext cx="2273300" cy="1574800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3522C4-6E9A-CB45-A3C1-A44FB9DA1AC6}"/>
              </a:ext>
            </a:extLst>
          </p:cNvPr>
          <p:cNvCxnSpPr>
            <a:cxnSpLocks/>
          </p:cNvCxnSpPr>
          <p:nvPr/>
        </p:nvCxnSpPr>
        <p:spPr>
          <a:xfrm>
            <a:off x="3917950" y="2719553"/>
            <a:ext cx="3961135" cy="57217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5D999D5-6C84-3849-A247-C06E7B3A1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5039" y="2501946"/>
            <a:ext cx="1689100" cy="4127500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FE4347-D4FB-3C4C-BBCF-F7AA9E7D589A}"/>
              </a:ext>
            </a:extLst>
          </p:cNvPr>
          <p:cNvCxnSpPr>
            <a:cxnSpLocks/>
          </p:cNvCxnSpPr>
          <p:nvPr/>
        </p:nvCxnSpPr>
        <p:spPr>
          <a:xfrm>
            <a:off x="7940675" y="3697333"/>
            <a:ext cx="2464647" cy="86286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204739F8-1E0B-EA44-A539-26615AC2F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698" y="5010104"/>
            <a:ext cx="3162300" cy="1257300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F47EC0-2E4E-FC46-B35C-B990BA23D2B5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7591848" y="4293494"/>
            <a:ext cx="260774" cy="71661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956D04F-CF0F-EF4A-A315-3AC30ACF1D92}"/>
              </a:ext>
            </a:extLst>
          </p:cNvPr>
          <p:cNvCxnSpPr>
            <a:cxnSpLocks/>
          </p:cNvCxnSpPr>
          <p:nvPr/>
        </p:nvCxnSpPr>
        <p:spPr>
          <a:xfrm flipV="1">
            <a:off x="7363248" y="3948163"/>
            <a:ext cx="515837" cy="104289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BC7AB7-E38C-D54C-85CB-CCD9A9AB908A}"/>
              </a:ext>
            </a:extLst>
          </p:cNvPr>
          <p:cNvCxnSpPr>
            <a:cxnSpLocks/>
          </p:cNvCxnSpPr>
          <p:nvPr/>
        </p:nvCxnSpPr>
        <p:spPr>
          <a:xfrm flipV="1">
            <a:off x="7763298" y="4642274"/>
            <a:ext cx="115787" cy="3678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eft-Up Arrow 33">
            <a:extLst>
              <a:ext uri="{FF2B5EF4-FFF2-40B4-BE49-F238E27FC236}">
                <a16:creationId xmlns:a16="http://schemas.microsoft.com/office/drawing/2014/main" id="{FF25E167-DBBE-4B4D-8546-C70DDC258AAE}"/>
              </a:ext>
            </a:extLst>
          </p:cNvPr>
          <p:cNvSpPr/>
          <p:nvPr/>
        </p:nvSpPr>
        <p:spPr>
          <a:xfrm rot="16200000">
            <a:off x="10141374" y="1736476"/>
            <a:ext cx="710353" cy="71755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0B51E9-EA4D-1D47-9318-51ED0C627532}"/>
              </a:ext>
            </a:extLst>
          </p:cNvPr>
          <p:cNvSpPr txBox="1"/>
          <p:nvPr/>
        </p:nvSpPr>
        <p:spPr>
          <a:xfrm>
            <a:off x="10248254" y="862671"/>
            <a:ext cx="16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Fanning shape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hints at new viral strain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41EBC-EE21-F32E-6EB5-B43D5D197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6050" y="1952625"/>
            <a:ext cx="68199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2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485AF-A9FA-4172-BA58-2B5BF3E83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431" y="734494"/>
            <a:ext cx="6457191" cy="5351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B3425-B392-4ECF-B91D-BDA5D901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5" y="734494"/>
            <a:ext cx="5549307" cy="53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9164F-7407-4B13-642B-EC058489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B3F2-99F3-BC2D-76FC-918CF1D91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B18D0-055E-15EE-0846-3C48A2CD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53" y="147636"/>
            <a:ext cx="862660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1DEAAF-DC45-F331-D32A-D4268EF6F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572" y="230188"/>
            <a:ext cx="6543675" cy="656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1761B-8199-CF18-B603-7A3DCBC8B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0" y="1338262"/>
            <a:ext cx="78867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90DFA6-6CF3-E64F-517F-EDC21C37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94" y="423862"/>
            <a:ext cx="6981825" cy="6010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5D4C6-960D-9EAA-06CB-8C2CA2AE9417}"/>
              </a:ext>
            </a:extLst>
          </p:cNvPr>
          <p:cNvSpPr txBox="1"/>
          <p:nvPr/>
        </p:nvSpPr>
        <p:spPr>
          <a:xfrm>
            <a:off x="7998953" y="1194900"/>
            <a:ext cx="32455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“Positive samples came from 11 European countries, six South American nations, nine Asian countries, two North American ones, and two African countries.”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Raw Salmon: imágenes, fotos de stock y vectores | Shutterstock">
            <a:extLst>
              <a:ext uri="{FF2B5EF4-FFF2-40B4-BE49-F238E27FC236}">
                <a16:creationId xmlns:a16="http://schemas.microsoft.com/office/drawing/2014/main" id="{A0BD3DAE-EE39-4B96-FB63-D612B1F66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 bwMode="auto">
          <a:xfrm rot="4361945">
            <a:off x="8019973" y="3221003"/>
            <a:ext cx="2891842" cy="282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5ACA7C-828F-0C7A-6D70-F9D7F21FFBFC}"/>
              </a:ext>
            </a:extLst>
          </p:cNvPr>
          <p:cNvSpPr/>
          <p:nvPr/>
        </p:nvSpPr>
        <p:spPr>
          <a:xfrm>
            <a:off x="1562986" y="5284381"/>
            <a:ext cx="1318437" cy="4040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4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0DD2E-721D-4D06-8DCC-F55FB7969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23"/>
          <a:stretch/>
        </p:blipFill>
        <p:spPr>
          <a:xfrm>
            <a:off x="358140" y="3163190"/>
            <a:ext cx="5737860" cy="2876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F8DE83-10C1-4CA1-A515-3B84B3ABE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7"/>
          <a:stretch/>
        </p:blipFill>
        <p:spPr>
          <a:xfrm>
            <a:off x="6348043" y="3163190"/>
            <a:ext cx="4895850" cy="2683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8D2454-E0C1-4C6C-BAD5-B788B001E99B}"/>
              </a:ext>
            </a:extLst>
          </p:cNvPr>
          <p:cNvSpPr txBox="1"/>
          <p:nvPr/>
        </p:nvSpPr>
        <p:spPr>
          <a:xfrm>
            <a:off x="4879962" y="1322400"/>
            <a:ext cx="2432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Salmon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45BCE-D1F8-43C6-8863-D32C25977A78}"/>
              </a:ext>
            </a:extLst>
          </p:cNvPr>
          <p:cNvSpPr txBox="1"/>
          <p:nvPr/>
        </p:nvSpPr>
        <p:spPr>
          <a:xfrm>
            <a:off x="2206470" y="2649699"/>
            <a:ext cx="204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Refrigerated (-4⁰ C)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16F67-5312-4693-9791-EA07A6EE3198}"/>
              </a:ext>
            </a:extLst>
          </p:cNvPr>
          <p:cNvSpPr txBox="1"/>
          <p:nvPr/>
        </p:nvSpPr>
        <p:spPr>
          <a:xfrm>
            <a:off x="7885520" y="2649699"/>
            <a:ext cx="162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Frozen (-20⁰ C) </a:t>
            </a:r>
          </a:p>
        </p:txBody>
      </p:sp>
      <p:pic>
        <p:nvPicPr>
          <p:cNvPr id="12" name="Picture 8" descr="Raw Salmon: imágenes, fotos de stock y vectores | Shutterstock">
            <a:extLst>
              <a:ext uri="{FF2B5EF4-FFF2-40B4-BE49-F238E27FC236}">
                <a16:creationId xmlns:a16="http://schemas.microsoft.com/office/drawing/2014/main" id="{D39EA3E3-2D51-486F-972C-E478FC41C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6"/>
          <a:stretch/>
        </p:blipFill>
        <p:spPr bwMode="auto">
          <a:xfrm rot="4361945">
            <a:off x="2771399" y="1174819"/>
            <a:ext cx="1376686" cy="134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. Emily Bailey, Public Health">
            <a:extLst>
              <a:ext uri="{FF2B5EF4-FFF2-40B4-BE49-F238E27FC236}">
                <a16:creationId xmlns:a16="http://schemas.microsoft.com/office/drawing/2014/main" id="{DFB09605-D206-FFCA-AC95-749B9301B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79" y="0"/>
            <a:ext cx="9608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28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90278" y="2389280"/>
            <a:ext cx="7886700" cy="233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Why does it matter?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5009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worldma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62101"/>
            <a:ext cx="91440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1770064" y="404814"/>
            <a:ext cx="8897937" cy="5540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x-none" sz="2500"/>
              <a:t>SARS OUTBREAK, 2003</a:t>
            </a:r>
            <a:r>
              <a:rPr lang="zh-CN" altLang="en-GB" sz="2500">
                <a:ea typeface="SimSun" charset="-122"/>
              </a:rPr>
              <a:t>:</a:t>
            </a:r>
            <a:br>
              <a:rPr lang="zh-CN" altLang="en-GB" sz="2500">
                <a:ea typeface="SimSun" charset="-122"/>
              </a:rPr>
            </a:br>
            <a:r>
              <a:rPr lang="en-GB" altLang="zh-CN" sz="2500">
                <a:ea typeface="SimSun" charset="-122"/>
              </a:rPr>
              <a:t>Rapid spread worldwide by movement of people </a:t>
            </a:r>
            <a:r>
              <a:rPr lang="en-GB" altLang="x-none" sz="2500"/>
              <a:t>   </a:t>
            </a:r>
            <a:endParaRPr lang="zh-CN" altLang="en-GB" sz="2500">
              <a:ea typeface="SimSun" charset="-122"/>
            </a:endParaRPr>
          </a:p>
        </p:txBody>
      </p:sp>
      <p:sp>
        <p:nvSpPr>
          <p:cNvPr id="262148" name="Freeform 4"/>
          <p:cNvSpPr>
            <a:spLocks/>
          </p:cNvSpPr>
          <p:nvPr/>
        </p:nvSpPr>
        <p:spPr bwMode="auto">
          <a:xfrm>
            <a:off x="3073400" y="2047876"/>
            <a:ext cx="5441950" cy="1177925"/>
          </a:xfrm>
          <a:custGeom>
            <a:avLst/>
            <a:gdLst>
              <a:gd name="T0" fmla="*/ 5441950 w 3575"/>
              <a:gd name="T1" fmla="*/ 1177925 h 695"/>
              <a:gd name="T2" fmla="*/ 2316825 w 3575"/>
              <a:gd name="T3" fmla="*/ 188129 h 695"/>
              <a:gd name="T4" fmla="*/ 293789 w 3575"/>
              <a:gd name="T5" fmla="*/ 808446 h 695"/>
              <a:gd name="T6" fmla="*/ 351634 w 3575"/>
              <a:gd name="T7" fmla="*/ 581336 h 695"/>
              <a:gd name="T8" fmla="*/ 0 w 3575"/>
              <a:gd name="T9" fmla="*/ 1035557 h 695"/>
              <a:gd name="T10" fmla="*/ 386645 w 3575"/>
              <a:gd name="T11" fmla="*/ 1132164 h 695"/>
              <a:gd name="T12" fmla="*/ 351634 w 3575"/>
              <a:gd name="T13" fmla="*/ 952509 h 695"/>
              <a:gd name="T14" fmla="*/ 2435558 w 3575"/>
              <a:gd name="T15" fmla="*/ 259313 h 695"/>
              <a:gd name="T16" fmla="*/ 5441950 w 3575"/>
              <a:gd name="T17" fmla="*/ 1177925 h 6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75"/>
              <a:gd name="T28" fmla="*/ 0 h 695"/>
              <a:gd name="T29" fmla="*/ 3575 w 3575"/>
              <a:gd name="T30" fmla="*/ 695 h 69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75" h="695">
                <a:moveTo>
                  <a:pt x="3575" y="695"/>
                </a:moveTo>
                <a:cubicBezTo>
                  <a:pt x="3241" y="440"/>
                  <a:pt x="2333" y="0"/>
                  <a:pt x="1522" y="111"/>
                </a:cubicBezTo>
                <a:cubicBezTo>
                  <a:pt x="711" y="223"/>
                  <a:pt x="309" y="452"/>
                  <a:pt x="193" y="477"/>
                </a:cubicBezTo>
                <a:cubicBezTo>
                  <a:pt x="78" y="501"/>
                  <a:pt x="315" y="322"/>
                  <a:pt x="231" y="343"/>
                </a:cubicBezTo>
                <a:lnTo>
                  <a:pt x="0" y="611"/>
                </a:lnTo>
                <a:lnTo>
                  <a:pt x="254" y="668"/>
                </a:lnTo>
                <a:cubicBezTo>
                  <a:pt x="292" y="660"/>
                  <a:pt x="7" y="648"/>
                  <a:pt x="231" y="562"/>
                </a:cubicBezTo>
                <a:cubicBezTo>
                  <a:pt x="274" y="536"/>
                  <a:pt x="872" y="252"/>
                  <a:pt x="1600" y="153"/>
                </a:cubicBezTo>
                <a:cubicBezTo>
                  <a:pt x="2328" y="54"/>
                  <a:pt x="3037" y="425"/>
                  <a:pt x="3575" y="695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49" name="Oval 5"/>
          <p:cNvSpPr>
            <a:spLocks noChangeArrowheads="1"/>
          </p:cNvSpPr>
          <p:nvPr/>
        </p:nvSpPr>
        <p:spPr bwMode="auto">
          <a:xfrm>
            <a:off x="8578850" y="3201988"/>
            <a:ext cx="128588" cy="144462"/>
          </a:xfrm>
          <a:prstGeom prst="ellipse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>
            <a:lvl1pPr>
              <a:spcBef>
                <a:spcPct val="80000"/>
              </a:spcBef>
              <a:buClr>
                <a:srgbClr val="1E7FB8"/>
              </a:buClr>
              <a:buFont typeface="Wingdings" charset="2"/>
              <a:buChar char="l"/>
              <a:defRPr sz="25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charset="0"/>
                <a:ea typeface="Arial" charset="0"/>
                <a:cs typeface="Arial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4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62150" name="Freeform 6"/>
          <p:cNvSpPr>
            <a:spLocks/>
          </p:cNvSpPr>
          <p:nvPr/>
        </p:nvSpPr>
        <p:spPr bwMode="auto">
          <a:xfrm rot="-1326537">
            <a:off x="8266114" y="3386138"/>
            <a:ext cx="401637" cy="273050"/>
          </a:xfrm>
          <a:custGeom>
            <a:avLst/>
            <a:gdLst>
              <a:gd name="T0" fmla="*/ 401637 w 682"/>
              <a:gd name="T1" fmla="*/ 10402 h 315"/>
              <a:gd name="T2" fmla="*/ 107182 w 682"/>
              <a:gd name="T3" fmla="*/ 136092 h 315"/>
              <a:gd name="T4" fmla="*/ 112482 w 682"/>
              <a:gd name="T5" fmla="*/ 41608 h 315"/>
              <a:gd name="T6" fmla="*/ 0 w 682"/>
              <a:gd name="T7" fmla="*/ 183767 h 315"/>
              <a:gd name="T8" fmla="*/ 155472 w 682"/>
              <a:gd name="T9" fmla="*/ 270450 h 315"/>
              <a:gd name="T10" fmla="*/ 123082 w 682"/>
              <a:gd name="T11" fmla="*/ 199370 h 315"/>
              <a:gd name="T12" fmla="*/ 401637 w 682"/>
              <a:gd name="T13" fmla="*/ 10402 h 3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2"/>
              <a:gd name="T22" fmla="*/ 0 h 315"/>
              <a:gd name="T23" fmla="*/ 682 w 682"/>
              <a:gd name="T24" fmla="*/ 315 h 3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2" h="315">
                <a:moveTo>
                  <a:pt x="682" y="12"/>
                </a:moveTo>
                <a:cubicBezTo>
                  <a:pt x="678" y="0"/>
                  <a:pt x="264" y="151"/>
                  <a:pt x="182" y="157"/>
                </a:cubicBezTo>
                <a:cubicBezTo>
                  <a:pt x="100" y="163"/>
                  <a:pt x="221" y="39"/>
                  <a:pt x="191" y="48"/>
                </a:cubicBezTo>
                <a:lnTo>
                  <a:pt x="0" y="212"/>
                </a:lnTo>
                <a:lnTo>
                  <a:pt x="264" y="312"/>
                </a:lnTo>
                <a:cubicBezTo>
                  <a:pt x="299" y="315"/>
                  <a:pt x="139" y="280"/>
                  <a:pt x="209" y="230"/>
                </a:cubicBezTo>
                <a:cubicBezTo>
                  <a:pt x="279" y="180"/>
                  <a:pt x="584" y="57"/>
                  <a:pt x="682" y="12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51" name="Freeform 7"/>
          <p:cNvSpPr>
            <a:spLocks/>
          </p:cNvSpPr>
          <p:nvPr/>
        </p:nvSpPr>
        <p:spPr bwMode="auto">
          <a:xfrm rot="-5021671">
            <a:off x="8391526" y="3600451"/>
            <a:ext cx="671512" cy="211137"/>
          </a:xfrm>
          <a:custGeom>
            <a:avLst/>
            <a:gdLst>
              <a:gd name="T0" fmla="*/ 671512 w 682"/>
              <a:gd name="T1" fmla="*/ 8043 h 315"/>
              <a:gd name="T2" fmla="*/ 179201 w 682"/>
              <a:gd name="T3" fmla="*/ 105233 h 315"/>
              <a:gd name="T4" fmla="*/ 188063 w 682"/>
              <a:gd name="T5" fmla="*/ 32173 h 315"/>
              <a:gd name="T6" fmla="*/ 0 w 682"/>
              <a:gd name="T7" fmla="*/ 142099 h 315"/>
              <a:gd name="T8" fmla="*/ 259940 w 682"/>
              <a:gd name="T9" fmla="*/ 209126 h 315"/>
              <a:gd name="T10" fmla="*/ 205786 w 682"/>
              <a:gd name="T11" fmla="*/ 154164 h 315"/>
              <a:gd name="T12" fmla="*/ 671512 w 682"/>
              <a:gd name="T13" fmla="*/ 8043 h 3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2"/>
              <a:gd name="T22" fmla="*/ 0 h 315"/>
              <a:gd name="T23" fmla="*/ 682 w 682"/>
              <a:gd name="T24" fmla="*/ 315 h 3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2" h="315">
                <a:moveTo>
                  <a:pt x="682" y="12"/>
                </a:moveTo>
                <a:cubicBezTo>
                  <a:pt x="678" y="0"/>
                  <a:pt x="264" y="151"/>
                  <a:pt x="182" y="157"/>
                </a:cubicBezTo>
                <a:cubicBezTo>
                  <a:pt x="100" y="163"/>
                  <a:pt x="221" y="39"/>
                  <a:pt x="191" y="48"/>
                </a:cubicBezTo>
                <a:lnTo>
                  <a:pt x="0" y="212"/>
                </a:lnTo>
                <a:lnTo>
                  <a:pt x="264" y="312"/>
                </a:lnTo>
                <a:cubicBezTo>
                  <a:pt x="299" y="315"/>
                  <a:pt x="139" y="280"/>
                  <a:pt x="209" y="230"/>
                </a:cubicBezTo>
                <a:cubicBezTo>
                  <a:pt x="279" y="180"/>
                  <a:pt x="584" y="57"/>
                  <a:pt x="682" y="12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52" name="Oval 8"/>
          <p:cNvSpPr>
            <a:spLocks noChangeArrowheads="1"/>
          </p:cNvSpPr>
          <p:nvPr/>
        </p:nvSpPr>
        <p:spPr bwMode="auto">
          <a:xfrm>
            <a:off x="8621714" y="3327401"/>
            <a:ext cx="128587" cy="144463"/>
          </a:xfrm>
          <a:prstGeom prst="ellipse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>
            <a:lvl1pPr>
              <a:spcBef>
                <a:spcPct val="80000"/>
              </a:spcBef>
              <a:buClr>
                <a:srgbClr val="1E7FB8"/>
              </a:buClr>
              <a:buFont typeface="Wingdings" charset="2"/>
              <a:buChar char="l"/>
              <a:defRPr sz="25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1E7FB8"/>
              </a:buClr>
              <a:buFont typeface="Arial" charset="0"/>
              <a:buChar char="–"/>
              <a:defRPr sz="21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1E7FB8"/>
              </a:buClr>
              <a:buChar char="•"/>
              <a:defRPr sz="2100">
                <a:solidFill>
                  <a:srgbClr val="000066"/>
                </a:solidFill>
                <a:latin typeface="Arial Narrow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1E7FB8"/>
              </a:buClr>
              <a:buChar char="–"/>
              <a:defRPr sz="2100">
                <a:solidFill>
                  <a:srgbClr val="000066"/>
                </a:solidFill>
                <a:latin typeface="Arial Narrow" charset="0"/>
                <a:ea typeface="Arial" charset="0"/>
                <a:cs typeface="Arial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4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62153" name="Freeform 9"/>
          <p:cNvSpPr>
            <a:spLocks/>
          </p:cNvSpPr>
          <p:nvPr/>
        </p:nvSpPr>
        <p:spPr bwMode="auto">
          <a:xfrm rot="9842871">
            <a:off x="8655050" y="3016250"/>
            <a:ext cx="603250" cy="223838"/>
          </a:xfrm>
          <a:custGeom>
            <a:avLst/>
            <a:gdLst>
              <a:gd name="T0" fmla="*/ 603250 w 682"/>
              <a:gd name="T1" fmla="*/ 8527 h 315"/>
              <a:gd name="T2" fmla="*/ 160985 w 682"/>
              <a:gd name="T3" fmla="*/ 111564 h 315"/>
              <a:gd name="T4" fmla="*/ 168945 w 682"/>
              <a:gd name="T5" fmla="*/ 34109 h 315"/>
              <a:gd name="T6" fmla="*/ 0 w 682"/>
              <a:gd name="T7" fmla="*/ 150647 h 315"/>
              <a:gd name="T8" fmla="*/ 233516 w 682"/>
              <a:gd name="T9" fmla="*/ 221706 h 315"/>
              <a:gd name="T10" fmla="*/ 184867 w 682"/>
              <a:gd name="T11" fmla="*/ 163437 h 315"/>
              <a:gd name="T12" fmla="*/ 603250 w 682"/>
              <a:gd name="T13" fmla="*/ 8527 h 3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2"/>
              <a:gd name="T22" fmla="*/ 0 h 315"/>
              <a:gd name="T23" fmla="*/ 682 w 682"/>
              <a:gd name="T24" fmla="*/ 315 h 3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2" h="315">
                <a:moveTo>
                  <a:pt x="682" y="12"/>
                </a:moveTo>
                <a:cubicBezTo>
                  <a:pt x="678" y="0"/>
                  <a:pt x="264" y="151"/>
                  <a:pt x="182" y="157"/>
                </a:cubicBezTo>
                <a:cubicBezTo>
                  <a:pt x="100" y="163"/>
                  <a:pt x="221" y="39"/>
                  <a:pt x="191" y="48"/>
                </a:cubicBezTo>
                <a:lnTo>
                  <a:pt x="0" y="212"/>
                </a:lnTo>
                <a:lnTo>
                  <a:pt x="264" y="312"/>
                </a:lnTo>
                <a:cubicBezTo>
                  <a:pt x="299" y="315"/>
                  <a:pt x="139" y="280"/>
                  <a:pt x="209" y="230"/>
                </a:cubicBezTo>
                <a:cubicBezTo>
                  <a:pt x="279" y="180"/>
                  <a:pt x="584" y="57"/>
                  <a:pt x="682" y="12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54" name="Freeform 10"/>
          <p:cNvSpPr>
            <a:spLocks/>
          </p:cNvSpPr>
          <p:nvPr/>
        </p:nvSpPr>
        <p:spPr bwMode="auto">
          <a:xfrm rot="8420336">
            <a:off x="8537576" y="2971801"/>
            <a:ext cx="296863" cy="220663"/>
          </a:xfrm>
          <a:custGeom>
            <a:avLst/>
            <a:gdLst>
              <a:gd name="T0" fmla="*/ 296863 w 682"/>
              <a:gd name="T1" fmla="*/ 8406 h 315"/>
              <a:gd name="T2" fmla="*/ 79222 w 682"/>
              <a:gd name="T3" fmla="*/ 109981 h 315"/>
              <a:gd name="T4" fmla="*/ 83139 w 682"/>
              <a:gd name="T5" fmla="*/ 33625 h 315"/>
              <a:gd name="T6" fmla="*/ 0 w 682"/>
              <a:gd name="T7" fmla="*/ 148510 h 315"/>
              <a:gd name="T8" fmla="*/ 114915 w 682"/>
              <a:gd name="T9" fmla="*/ 218561 h 315"/>
              <a:gd name="T10" fmla="*/ 90974 w 682"/>
              <a:gd name="T11" fmla="*/ 161119 h 315"/>
              <a:gd name="T12" fmla="*/ 296863 w 682"/>
              <a:gd name="T13" fmla="*/ 8406 h 3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2"/>
              <a:gd name="T22" fmla="*/ 0 h 315"/>
              <a:gd name="T23" fmla="*/ 682 w 682"/>
              <a:gd name="T24" fmla="*/ 315 h 3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2" h="315">
                <a:moveTo>
                  <a:pt x="682" y="12"/>
                </a:moveTo>
                <a:cubicBezTo>
                  <a:pt x="678" y="0"/>
                  <a:pt x="264" y="151"/>
                  <a:pt x="182" y="157"/>
                </a:cubicBezTo>
                <a:cubicBezTo>
                  <a:pt x="100" y="163"/>
                  <a:pt x="221" y="39"/>
                  <a:pt x="191" y="48"/>
                </a:cubicBezTo>
                <a:lnTo>
                  <a:pt x="0" y="212"/>
                </a:lnTo>
                <a:lnTo>
                  <a:pt x="264" y="312"/>
                </a:lnTo>
                <a:cubicBezTo>
                  <a:pt x="299" y="315"/>
                  <a:pt x="139" y="280"/>
                  <a:pt x="209" y="230"/>
                </a:cubicBezTo>
                <a:cubicBezTo>
                  <a:pt x="279" y="180"/>
                  <a:pt x="584" y="57"/>
                  <a:pt x="682" y="12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55" name="Freeform 11"/>
          <p:cNvSpPr>
            <a:spLocks/>
          </p:cNvSpPr>
          <p:nvPr/>
        </p:nvSpPr>
        <p:spPr bwMode="auto">
          <a:xfrm>
            <a:off x="8737601" y="3429000"/>
            <a:ext cx="468313" cy="1373188"/>
          </a:xfrm>
          <a:custGeom>
            <a:avLst/>
            <a:gdLst>
              <a:gd name="T0" fmla="*/ 18338 w 332"/>
              <a:gd name="T1" fmla="*/ 6350 h 865"/>
              <a:gd name="T2" fmla="*/ 214408 w 332"/>
              <a:gd name="T3" fmla="*/ 1004888 h 865"/>
              <a:gd name="T4" fmla="*/ 62066 w 332"/>
              <a:gd name="T5" fmla="*/ 963613 h 865"/>
              <a:gd name="T6" fmla="*/ 252494 w 332"/>
              <a:gd name="T7" fmla="*/ 1373188 h 865"/>
              <a:gd name="T8" fmla="*/ 455618 w 332"/>
              <a:gd name="T9" fmla="*/ 876300 h 865"/>
              <a:gd name="T10" fmla="*/ 325844 w 332"/>
              <a:gd name="T11" fmla="*/ 966788 h 865"/>
              <a:gd name="T12" fmla="*/ 18338 w 332"/>
              <a:gd name="T13" fmla="*/ 6350 h 8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2"/>
              <a:gd name="T22" fmla="*/ 0 h 865"/>
              <a:gd name="T23" fmla="*/ 332 w 332"/>
              <a:gd name="T24" fmla="*/ 865 h 8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2" h="865">
                <a:moveTo>
                  <a:pt x="13" y="4"/>
                </a:moveTo>
                <a:cubicBezTo>
                  <a:pt x="0" y="8"/>
                  <a:pt x="147" y="532"/>
                  <a:pt x="152" y="633"/>
                </a:cubicBezTo>
                <a:cubicBezTo>
                  <a:pt x="146" y="735"/>
                  <a:pt x="40" y="568"/>
                  <a:pt x="44" y="607"/>
                </a:cubicBezTo>
                <a:lnTo>
                  <a:pt x="179" y="865"/>
                </a:lnTo>
                <a:lnTo>
                  <a:pt x="323" y="552"/>
                </a:lnTo>
                <a:cubicBezTo>
                  <a:pt x="332" y="509"/>
                  <a:pt x="283" y="700"/>
                  <a:pt x="231" y="609"/>
                </a:cubicBezTo>
                <a:cubicBezTo>
                  <a:pt x="192" y="516"/>
                  <a:pt x="26" y="0"/>
                  <a:pt x="13" y="4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56" name="Freeform 12"/>
          <p:cNvSpPr>
            <a:spLocks/>
          </p:cNvSpPr>
          <p:nvPr/>
        </p:nvSpPr>
        <p:spPr bwMode="auto">
          <a:xfrm>
            <a:off x="3073401" y="1979613"/>
            <a:ext cx="5472113" cy="1173162"/>
          </a:xfrm>
          <a:custGeom>
            <a:avLst/>
            <a:gdLst>
              <a:gd name="T0" fmla="*/ 5472113 w 3837"/>
              <a:gd name="T1" fmla="*/ 1173162 h 845"/>
              <a:gd name="T2" fmla="*/ 2441558 w 3837"/>
              <a:gd name="T3" fmla="*/ 12495 h 845"/>
              <a:gd name="T4" fmla="*/ 337996 w 3837"/>
              <a:gd name="T5" fmla="*/ 284613 h 845"/>
              <a:gd name="T6" fmla="*/ 422139 w 3837"/>
              <a:gd name="T7" fmla="*/ 106904 h 845"/>
              <a:gd name="T8" fmla="*/ 15688 w 3837"/>
              <a:gd name="T9" fmla="*/ 435944 h 845"/>
              <a:gd name="T10" fmla="*/ 393616 w 3837"/>
              <a:gd name="T11" fmla="*/ 558120 h 845"/>
              <a:gd name="T12" fmla="*/ 379354 w 3837"/>
              <a:gd name="T13" fmla="*/ 408177 h 845"/>
              <a:gd name="T14" fmla="*/ 2666889 w 3837"/>
              <a:gd name="T15" fmla="*/ 80525 h 845"/>
              <a:gd name="T16" fmla="*/ 5472113 w 3837"/>
              <a:gd name="T17" fmla="*/ 1173162 h 8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37"/>
              <a:gd name="T28" fmla="*/ 0 h 845"/>
              <a:gd name="T29" fmla="*/ 3837 w 3837"/>
              <a:gd name="T30" fmla="*/ 845 h 8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37" h="845">
                <a:moveTo>
                  <a:pt x="3837" y="845"/>
                </a:moveTo>
                <a:cubicBezTo>
                  <a:pt x="3513" y="550"/>
                  <a:pt x="2597" y="0"/>
                  <a:pt x="1712" y="9"/>
                </a:cubicBezTo>
                <a:cubicBezTo>
                  <a:pt x="827" y="18"/>
                  <a:pt x="365" y="195"/>
                  <a:pt x="237" y="205"/>
                </a:cubicBezTo>
                <a:cubicBezTo>
                  <a:pt x="109" y="215"/>
                  <a:pt x="388" y="67"/>
                  <a:pt x="296" y="77"/>
                </a:cubicBezTo>
                <a:lnTo>
                  <a:pt x="11" y="314"/>
                </a:lnTo>
                <a:lnTo>
                  <a:pt x="276" y="402"/>
                </a:lnTo>
                <a:cubicBezTo>
                  <a:pt x="318" y="399"/>
                  <a:pt x="0" y="351"/>
                  <a:pt x="266" y="294"/>
                </a:cubicBezTo>
                <a:cubicBezTo>
                  <a:pt x="315" y="274"/>
                  <a:pt x="1202" y="68"/>
                  <a:pt x="1870" y="58"/>
                </a:cubicBezTo>
                <a:cubicBezTo>
                  <a:pt x="2538" y="48"/>
                  <a:pt x="3296" y="510"/>
                  <a:pt x="3837" y="845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57" name="Freeform 13"/>
          <p:cNvSpPr>
            <a:spLocks/>
          </p:cNvSpPr>
          <p:nvPr/>
        </p:nvSpPr>
        <p:spPr bwMode="auto">
          <a:xfrm>
            <a:off x="5826126" y="1871663"/>
            <a:ext cx="2809875" cy="1403350"/>
          </a:xfrm>
          <a:custGeom>
            <a:avLst/>
            <a:gdLst>
              <a:gd name="T0" fmla="*/ 2809875 w 1991"/>
              <a:gd name="T1" fmla="*/ 1403350 h 990"/>
              <a:gd name="T2" fmla="*/ 1127619 w 1991"/>
              <a:gd name="T3" fmla="*/ 94974 h 990"/>
              <a:gd name="T4" fmla="*/ 138306 w 1991"/>
              <a:gd name="T5" fmla="*/ 640721 h 990"/>
              <a:gd name="T6" fmla="*/ 42339 w 1991"/>
              <a:gd name="T7" fmla="*/ 528737 h 990"/>
              <a:gd name="T8" fmla="*/ 0 w 1991"/>
              <a:gd name="T9" fmla="*/ 793814 h 990"/>
              <a:gd name="T10" fmla="*/ 375403 w 1991"/>
              <a:gd name="T11" fmla="*/ 765464 h 990"/>
              <a:gd name="T12" fmla="*/ 249798 w 1991"/>
              <a:gd name="T13" fmla="*/ 626546 h 990"/>
              <a:gd name="T14" fmla="*/ 1165724 w 1991"/>
              <a:gd name="T15" fmla="*/ 151675 h 990"/>
              <a:gd name="T16" fmla="*/ 2809875 w 1991"/>
              <a:gd name="T17" fmla="*/ 1403350 h 99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91"/>
              <a:gd name="T28" fmla="*/ 0 h 990"/>
              <a:gd name="T29" fmla="*/ 1991 w 1991"/>
              <a:gd name="T30" fmla="*/ 990 h 99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91" h="990">
                <a:moveTo>
                  <a:pt x="1991" y="990"/>
                </a:moveTo>
                <a:cubicBezTo>
                  <a:pt x="1783" y="637"/>
                  <a:pt x="1238" y="0"/>
                  <a:pt x="799" y="67"/>
                </a:cubicBezTo>
                <a:cubicBezTo>
                  <a:pt x="359" y="135"/>
                  <a:pt x="177" y="383"/>
                  <a:pt x="98" y="452"/>
                </a:cubicBezTo>
                <a:cubicBezTo>
                  <a:pt x="19" y="521"/>
                  <a:pt x="46" y="355"/>
                  <a:pt x="30" y="373"/>
                </a:cubicBezTo>
                <a:lnTo>
                  <a:pt x="0" y="560"/>
                </a:lnTo>
                <a:lnTo>
                  <a:pt x="266" y="540"/>
                </a:lnTo>
                <a:cubicBezTo>
                  <a:pt x="295" y="520"/>
                  <a:pt x="84" y="514"/>
                  <a:pt x="177" y="442"/>
                </a:cubicBezTo>
                <a:cubicBezTo>
                  <a:pt x="198" y="414"/>
                  <a:pt x="442" y="175"/>
                  <a:pt x="826" y="107"/>
                </a:cubicBezTo>
                <a:cubicBezTo>
                  <a:pt x="1210" y="39"/>
                  <a:pt x="1668" y="600"/>
                  <a:pt x="1991" y="99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58" name="Freeform 14"/>
          <p:cNvSpPr>
            <a:spLocks/>
          </p:cNvSpPr>
          <p:nvPr/>
        </p:nvSpPr>
        <p:spPr bwMode="auto">
          <a:xfrm>
            <a:off x="6319839" y="3273426"/>
            <a:ext cx="2212975" cy="1839913"/>
          </a:xfrm>
          <a:custGeom>
            <a:avLst/>
            <a:gdLst>
              <a:gd name="T0" fmla="*/ 2212975 w 1568"/>
              <a:gd name="T1" fmla="*/ 3175 h 1159"/>
              <a:gd name="T2" fmla="*/ 241338 w 1568"/>
              <a:gd name="T3" fmla="*/ 1646238 h 1159"/>
              <a:gd name="T4" fmla="*/ 227225 w 1568"/>
              <a:gd name="T5" fmla="*/ 1458913 h 1159"/>
              <a:gd name="T6" fmla="*/ 0 w 1568"/>
              <a:gd name="T7" fmla="*/ 1839913 h 1159"/>
              <a:gd name="T8" fmla="*/ 547598 w 1568"/>
              <a:gd name="T9" fmla="*/ 1785938 h 1159"/>
              <a:gd name="T10" fmla="*/ 381061 w 1568"/>
              <a:gd name="T11" fmla="*/ 1692275 h 1159"/>
              <a:gd name="T12" fmla="*/ 2212975 w 1568"/>
              <a:gd name="T13" fmla="*/ 3175 h 11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68"/>
              <a:gd name="T22" fmla="*/ 0 h 1159"/>
              <a:gd name="T23" fmla="*/ 1568 w 1568"/>
              <a:gd name="T24" fmla="*/ 1159 h 115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68" h="1159">
                <a:moveTo>
                  <a:pt x="1568" y="2"/>
                </a:moveTo>
                <a:cubicBezTo>
                  <a:pt x="1542" y="0"/>
                  <a:pt x="405" y="884"/>
                  <a:pt x="171" y="1037"/>
                </a:cubicBezTo>
                <a:cubicBezTo>
                  <a:pt x="82" y="1067"/>
                  <a:pt x="196" y="894"/>
                  <a:pt x="161" y="919"/>
                </a:cubicBezTo>
                <a:lnTo>
                  <a:pt x="0" y="1159"/>
                </a:lnTo>
                <a:lnTo>
                  <a:pt x="388" y="1125"/>
                </a:lnTo>
                <a:cubicBezTo>
                  <a:pt x="433" y="1110"/>
                  <a:pt x="211" y="1115"/>
                  <a:pt x="270" y="1066"/>
                </a:cubicBezTo>
                <a:cubicBezTo>
                  <a:pt x="329" y="1017"/>
                  <a:pt x="1298" y="224"/>
                  <a:pt x="1568" y="2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59" name="Freeform 15"/>
          <p:cNvSpPr>
            <a:spLocks/>
          </p:cNvSpPr>
          <p:nvPr/>
        </p:nvSpPr>
        <p:spPr bwMode="auto">
          <a:xfrm>
            <a:off x="4611688" y="3259138"/>
            <a:ext cx="4006850" cy="1503362"/>
          </a:xfrm>
          <a:custGeom>
            <a:avLst/>
            <a:gdLst>
              <a:gd name="T0" fmla="*/ 4006850 w 2840"/>
              <a:gd name="T1" fmla="*/ 0 h 947"/>
              <a:gd name="T2" fmla="*/ 327320 w 2840"/>
              <a:gd name="T3" fmla="*/ 1347787 h 947"/>
              <a:gd name="T4" fmla="*/ 284994 w 2840"/>
              <a:gd name="T5" fmla="*/ 1503362 h 947"/>
              <a:gd name="T6" fmla="*/ 0 w 2840"/>
              <a:gd name="T7" fmla="*/ 1495425 h 947"/>
              <a:gd name="T8" fmla="*/ 118512 w 2840"/>
              <a:gd name="T9" fmla="*/ 1222375 h 947"/>
              <a:gd name="T10" fmla="*/ 284994 w 2840"/>
              <a:gd name="T11" fmla="*/ 1222375 h 947"/>
              <a:gd name="T12" fmla="*/ 4006850 w 2840"/>
              <a:gd name="T13" fmla="*/ 0 h 9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40"/>
              <a:gd name="T22" fmla="*/ 0 h 947"/>
              <a:gd name="T23" fmla="*/ 2840 w 2840"/>
              <a:gd name="T24" fmla="*/ 947 h 9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40" h="947">
                <a:moveTo>
                  <a:pt x="2840" y="0"/>
                </a:moveTo>
                <a:cubicBezTo>
                  <a:pt x="2741" y="50"/>
                  <a:pt x="331" y="810"/>
                  <a:pt x="232" y="849"/>
                </a:cubicBezTo>
                <a:cubicBezTo>
                  <a:pt x="133" y="888"/>
                  <a:pt x="328" y="906"/>
                  <a:pt x="202" y="947"/>
                </a:cubicBezTo>
                <a:lnTo>
                  <a:pt x="0" y="942"/>
                </a:lnTo>
                <a:lnTo>
                  <a:pt x="84" y="770"/>
                </a:lnTo>
                <a:cubicBezTo>
                  <a:pt x="118" y="741"/>
                  <a:pt x="104" y="799"/>
                  <a:pt x="202" y="770"/>
                </a:cubicBezTo>
                <a:cubicBezTo>
                  <a:pt x="300" y="741"/>
                  <a:pt x="2290" y="161"/>
                  <a:pt x="2840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160" name="Freeform 16"/>
          <p:cNvSpPr>
            <a:spLocks/>
          </p:cNvSpPr>
          <p:nvPr/>
        </p:nvSpPr>
        <p:spPr bwMode="auto">
          <a:xfrm rot="-3452223">
            <a:off x="8127207" y="3663157"/>
            <a:ext cx="836612" cy="238125"/>
          </a:xfrm>
          <a:custGeom>
            <a:avLst/>
            <a:gdLst>
              <a:gd name="T0" fmla="*/ 836612 w 682"/>
              <a:gd name="T1" fmla="*/ 9071 h 315"/>
              <a:gd name="T2" fmla="*/ 223260 w 682"/>
              <a:gd name="T3" fmla="*/ 118685 h 315"/>
              <a:gd name="T4" fmla="*/ 234300 w 682"/>
              <a:gd name="T5" fmla="*/ 36286 h 315"/>
              <a:gd name="T6" fmla="*/ 0 w 682"/>
              <a:gd name="T7" fmla="*/ 160262 h 315"/>
              <a:gd name="T8" fmla="*/ 323850 w 682"/>
              <a:gd name="T9" fmla="*/ 235857 h 315"/>
              <a:gd name="T10" fmla="*/ 256381 w 682"/>
              <a:gd name="T11" fmla="*/ 173869 h 315"/>
              <a:gd name="T12" fmla="*/ 836612 w 682"/>
              <a:gd name="T13" fmla="*/ 9071 h 31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82"/>
              <a:gd name="T22" fmla="*/ 0 h 315"/>
              <a:gd name="T23" fmla="*/ 682 w 682"/>
              <a:gd name="T24" fmla="*/ 315 h 31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82" h="315">
                <a:moveTo>
                  <a:pt x="682" y="12"/>
                </a:moveTo>
                <a:cubicBezTo>
                  <a:pt x="678" y="0"/>
                  <a:pt x="264" y="151"/>
                  <a:pt x="182" y="157"/>
                </a:cubicBezTo>
                <a:cubicBezTo>
                  <a:pt x="100" y="163"/>
                  <a:pt x="221" y="39"/>
                  <a:pt x="191" y="48"/>
                </a:cubicBezTo>
                <a:lnTo>
                  <a:pt x="0" y="212"/>
                </a:lnTo>
                <a:lnTo>
                  <a:pt x="264" y="312"/>
                </a:lnTo>
                <a:cubicBezTo>
                  <a:pt x="299" y="315"/>
                  <a:pt x="139" y="280"/>
                  <a:pt x="209" y="230"/>
                </a:cubicBezTo>
                <a:cubicBezTo>
                  <a:pt x="279" y="180"/>
                  <a:pt x="584" y="57"/>
                  <a:pt x="682" y="12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33" tIns="40067" rIns="80133" bIns="40067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2161" name="Picture 17" descr="pla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1"/>
          <a:stretch>
            <a:fillRect/>
          </a:stretch>
        </p:blipFill>
        <p:spPr bwMode="auto">
          <a:xfrm>
            <a:off x="1524001" y="3402013"/>
            <a:ext cx="40417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62" name="Text Box 18"/>
          <p:cNvSpPr txBox="1">
            <a:spLocks noChangeArrowheads="1"/>
          </p:cNvSpPr>
          <p:nvPr/>
        </p:nvSpPr>
        <p:spPr bwMode="auto">
          <a:xfrm>
            <a:off x="5668964" y="5513389"/>
            <a:ext cx="42640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46" tIns="43225" rIns="86446" bIns="43225" anchor="ctr">
            <a:spAutoFit/>
          </a:bodyPr>
          <a:lstStyle/>
          <a:p>
            <a:pPr marL="0" marR="0" lvl="0" indent="0" algn="ctr" defTabSz="858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“Disease is only a plane flight away”</a:t>
            </a:r>
          </a:p>
        </p:txBody>
      </p:sp>
    </p:spTree>
    <p:extLst>
      <p:ext uri="{BB962C8B-B14F-4D97-AF65-F5344CB8AC3E}">
        <p14:creationId xmlns:p14="http://schemas.microsoft.com/office/powerpoint/2010/main" val="4073702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6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6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62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6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262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8" grpId="0" animBg="1"/>
      <p:bldP spid="262149" grpId="0" animBg="1"/>
      <p:bldP spid="262150" grpId="0" animBg="1"/>
      <p:bldP spid="262151" grpId="0" animBg="1"/>
      <p:bldP spid="262152" grpId="0" animBg="1"/>
      <p:bldP spid="262153" grpId="0" animBg="1"/>
      <p:bldP spid="262154" grpId="0" animBg="1"/>
      <p:bldP spid="262155" grpId="0" animBg="1"/>
      <p:bldP spid="262156" grpId="0" animBg="1"/>
      <p:bldP spid="262157" grpId="0" animBg="1"/>
      <p:bldP spid="262158" grpId="0" animBg="1"/>
      <p:bldP spid="262159" grpId="0" animBg="1"/>
      <p:bldP spid="262160" grpId="0" animBg="1"/>
      <p:bldP spid="26216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2050" name="Picture 2" descr="https://sites.globalhealth.duke.edu/dukeonehealth/images/2018/May%2017-25%20DOHTP/content/images/large/GregGray-5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44" y="1690688"/>
            <a:ext cx="6206035" cy="413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78847" y="6000597"/>
            <a:ext cx="507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https://sites.globalhealth.duke.edu/dukeonehealth/</a:t>
            </a:r>
          </a:p>
        </p:txBody>
      </p:sp>
    </p:spTree>
    <p:extLst>
      <p:ext uri="{BB962C8B-B14F-4D97-AF65-F5344CB8AC3E}">
        <p14:creationId xmlns:p14="http://schemas.microsoft.com/office/powerpoint/2010/main" val="64090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117" y="699978"/>
            <a:ext cx="9144000" cy="1001894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Environmental Pathogens and Risk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5909" y="5638565"/>
            <a:ext cx="10572000" cy="1479183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+mj-lt"/>
              </a:rPr>
              <a:t>Emily S. Bailey, PhD</a:t>
            </a:r>
          </a:p>
          <a:p>
            <a:r>
              <a:rPr lang="en-US" sz="2000" b="1" dirty="0">
                <a:latin typeface="+mj-lt"/>
              </a:rPr>
              <a:t>November 4, 2022</a:t>
            </a:r>
          </a:p>
        </p:txBody>
      </p:sp>
      <p:pic>
        <p:nvPicPr>
          <p:cNvPr id="3074" name="Picture 2" descr="https://sites.globalhealth.duke.edu/dukeonehealth/images/2017/April%20NIVR,%20Hanoi%20Vietnam/content/images/large/GregGray-0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91" y="1863398"/>
            <a:ext cx="5088051" cy="33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643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530689-DC0D-BA44-84D8-AF1B6968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89" y="646062"/>
            <a:ext cx="7806057" cy="569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19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88640"/>
            <a:ext cx="7704856" cy="61451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4715" y="6519446"/>
            <a:ext cx="755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http://www.iisertvm.ac.in/faculties/stalin/research_areas.phpx</a:t>
            </a:r>
          </a:p>
        </p:txBody>
      </p:sp>
    </p:spTree>
    <p:extLst>
      <p:ext uri="{BB962C8B-B14F-4D97-AF65-F5344CB8AC3E}">
        <p14:creationId xmlns:p14="http://schemas.microsoft.com/office/powerpoint/2010/main" val="3763890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Health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869" y="5464630"/>
            <a:ext cx="9905129" cy="1905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The integrative effort of multiple disciplines working locally, nationally, and globally to attain optimal health for </a:t>
            </a:r>
            <a:r>
              <a:rPr lang="en-US" i="1" u="sng" dirty="0"/>
              <a:t>people</a:t>
            </a:r>
            <a:r>
              <a:rPr lang="en-US" i="1" dirty="0"/>
              <a:t>, </a:t>
            </a:r>
            <a:r>
              <a:rPr lang="en-US" i="1" u="sng" dirty="0"/>
              <a:t>animals</a:t>
            </a:r>
            <a:r>
              <a:rPr lang="en-US" i="1" dirty="0"/>
              <a:t>, and the </a:t>
            </a:r>
            <a:r>
              <a:rPr lang="en-US" i="1" u="sng" dirty="0"/>
              <a:t>environment</a:t>
            </a:r>
            <a:r>
              <a:rPr lang="en-US" dirty="0"/>
              <a:t>” -AVMA </a:t>
            </a:r>
          </a:p>
          <a:p>
            <a:endParaRPr lang="en-US" dirty="0"/>
          </a:p>
        </p:txBody>
      </p:sp>
      <p:pic>
        <p:nvPicPr>
          <p:cNvPr id="5" name="Picture 4" descr="One Health venn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40123" y="1463976"/>
            <a:ext cx="4169229" cy="36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0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21953"/>
          <a:stretch/>
        </p:blipFill>
        <p:spPr>
          <a:xfrm>
            <a:off x="1676400" y="685800"/>
            <a:ext cx="8847476" cy="600075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152650" y="17444"/>
            <a:ext cx="7886700" cy="668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Small Family Farm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73207" y="6378773"/>
            <a:ext cx="2066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www.carolineprogress.com</a:t>
            </a:r>
          </a:p>
        </p:txBody>
      </p:sp>
    </p:spTree>
    <p:extLst>
      <p:ext uri="{BB962C8B-B14F-4D97-AF65-F5344CB8AC3E}">
        <p14:creationId xmlns:p14="http://schemas.microsoft.com/office/powerpoint/2010/main" val="2920646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swine ca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9202" cy="361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0"/>
            <a:ext cx="7026728" cy="213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af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3" y="4655891"/>
            <a:ext cx="5724600" cy="224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202" y="2044298"/>
            <a:ext cx="6796993" cy="3568421"/>
          </a:xfrm>
          <a:prstGeom prst="rect">
            <a:avLst/>
          </a:prstGeom>
        </p:spPr>
      </p:pic>
      <p:pic>
        <p:nvPicPr>
          <p:cNvPr id="1028" name="Picture 4" descr="Image result for swine caf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0642"/>
            <a:ext cx="6570617" cy="328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561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af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78" y="292277"/>
            <a:ext cx="5822529" cy="327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339" y="2459261"/>
            <a:ext cx="5772150" cy="425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B482BC-7E6B-067A-B77A-A0F2D788F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25" y="752475"/>
            <a:ext cx="70675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405</Words>
  <Application>Microsoft Office PowerPoint</Application>
  <PresentationFormat>Widescreen</PresentationFormat>
  <Paragraphs>68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SimSun</vt:lpstr>
      <vt:lpstr>Arial</vt:lpstr>
      <vt:lpstr>Calibri</vt:lpstr>
      <vt:lpstr>Calibri Light</vt:lpstr>
      <vt:lpstr>Lato</vt:lpstr>
      <vt:lpstr>Mercury Text G1 A</vt:lpstr>
      <vt:lpstr>Times New Roman</vt:lpstr>
      <vt:lpstr>Office Theme</vt:lpstr>
      <vt:lpstr>1_Office Theme</vt:lpstr>
      <vt:lpstr>PowerPoint Presentation</vt:lpstr>
      <vt:lpstr>PowerPoint Presentation</vt:lpstr>
      <vt:lpstr>Environmental Pathogens and Risk Assessment</vt:lpstr>
      <vt:lpstr>PowerPoint Presentation</vt:lpstr>
      <vt:lpstr>PowerPoint Presentation</vt:lpstr>
      <vt:lpstr>One Health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Slurry Sampling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SARS OUTBREAK, 2003: Rapid spread worldwide by movement of people   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Dobbins, Elizabeth</dc:creator>
  <cp:lastModifiedBy>Wong, Siuki</cp:lastModifiedBy>
  <cp:revision>5</cp:revision>
  <dcterms:created xsi:type="dcterms:W3CDTF">2022-10-25T21:01:06Z</dcterms:created>
  <dcterms:modified xsi:type="dcterms:W3CDTF">2022-11-30T21:58:16Z</dcterms:modified>
</cp:coreProperties>
</file>